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08" r:id="rId1"/>
  </p:sldMasterIdLst>
  <p:notesMasterIdLst>
    <p:notesMasterId r:id="rId33"/>
  </p:notesMasterIdLst>
  <p:sldIdLst>
    <p:sldId id="256" r:id="rId2"/>
    <p:sldId id="271" r:id="rId3"/>
    <p:sldId id="257" r:id="rId4"/>
    <p:sldId id="273" r:id="rId5"/>
    <p:sldId id="274" r:id="rId6"/>
    <p:sldId id="272" r:id="rId7"/>
    <p:sldId id="275" r:id="rId8"/>
    <p:sldId id="285" r:id="rId9"/>
    <p:sldId id="258" r:id="rId10"/>
    <p:sldId id="276" r:id="rId11"/>
    <p:sldId id="259" r:id="rId12"/>
    <p:sldId id="260" r:id="rId13"/>
    <p:sldId id="261" r:id="rId14"/>
    <p:sldId id="262" r:id="rId15"/>
    <p:sldId id="277" r:id="rId16"/>
    <p:sldId id="263" r:id="rId17"/>
    <p:sldId id="264" r:id="rId18"/>
    <p:sldId id="265" r:id="rId19"/>
    <p:sldId id="278" r:id="rId20"/>
    <p:sldId id="266" r:id="rId21"/>
    <p:sldId id="267" r:id="rId22"/>
    <p:sldId id="268" r:id="rId23"/>
    <p:sldId id="269" r:id="rId24"/>
    <p:sldId id="281" r:id="rId25"/>
    <p:sldId id="284" r:id="rId26"/>
    <p:sldId id="270" r:id="rId27"/>
    <p:sldId id="282" r:id="rId28"/>
    <p:sldId id="279" r:id="rId29"/>
    <p:sldId id="280" r:id="rId30"/>
    <p:sldId id="286" r:id="rId31"/>
    <p:sldId id="283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615" autoAdjust="0"/>
    <p:restoredTop sz="86477" autoAdjust="0"/>
  </p:normalViewPr>
  <p:slideViewPr>
    <p:cSldViewPr>
      <p:cViewPr varScale="1">
        <p:scale>
          <a:sx n="71" d="100"/>
          <a:sy n="71" d="100"/>
        </p:scale>
        <p:origin x="-96" y="-2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/>
              <a:t>Респонденты, исповедующие православную религию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Исповедующие православную регигию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Администрация школ</c:v>
                </c:pt>
                <c:pt idx="1">
                  <c:v>Педагоги</c:v>
                </c:pt>
                <c:pt idx="2">
                  <c:v>Родители</c:v>
                </c:pt>
                <c:pt idx="3">
                  <c:v>Старшеклассники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0.8</c:v>
                </c:pt>
                <c:pt idx="1">
                  <c:v>0.74000000000000066</c:v>
                </c:pt>
                <c:pt idx="2">
                  <c:v>0.63000000000000078</c:v>
                </c:pt>
                <c:pt idx="3">
                  <c:v>0.29000000000000031</c:v>
                </c:pt>
              </c:numCache>
            </c:numRef>
          </c:val>
        </c:ser>
        <c:axId val="69241472"/>
        <c:axId val="69259648"/>
      </c:barChart>
      <c:catAx>
        <c:axId val="69241472"/>
        <c:scaling>
          <c:orientation val="minMax"/>
        </c:scaling>
        <c:axPos val="b"/>
        <c:tickLblPos val="nextTo"/>
        <c:crossAx val="69259648"/>
        <c:crosses val="autoZero"/>
        <c:auto val="1"/>
        <c:lblAlgn val="ctr"/>
        <c:lblOffset val="100"/>
      </c:catAx>
      <c:valAx>
        <c:axId val="69259648"/>
        <c:scaling>
          <c:orientation val="minMax"/>
        </c:scaling>
        <c:axPos val="l"/>
        <c:majorGridlines/>
        <c:numFmt formatCode="0%" sourceLinked="1"/>
        <c:tickLblPos val="nextTo"/>
        <c:crossAx val="6924147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Оценка работы администрации города и школ в сфере духовно-нравственного воспитания детей и молодежи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Администрация школ</c:v>
                </c:pt>
                <c:pt idx="1">
                  <c:v>Педагоги</c:v>
                </c:pt>
                <c:pt idx="2">
                  <c:v>Родители</c:v>
                </c:pt>
                <c:pt idx="3">
                  <c:v>Старшеклассники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0.92</c:v>
                </c:pt>
                <c:pt idx="1">
                  <c:v>0.64000000000000079</c:v>
                </c:pt>
                <c:pt idx="2">
                  <c:v>0.71000000000000063</c:v>
                </c:pt>
                <c:pt idx="3">
                  <c:v>0.70000000000000062</c:v>
                </c:pt>
              </c:numCache>
            </c:numRef>
          </c:val>
        </c:ser>
        <c:axId val="74504064"/>
        <c:axId val="74505600"/>
      </c:barChart>
      <c:catAx>
        <c:axId val="74504064"/>
        <c:scaling>
          <c:orientation val="minMax"/>
        </c:scaling>
        <c:axPos val="b"/>
        <c:tickLblPos val="nextTo"/>
        <c:crossAx val="74505600"/>
        <c:crosses val="autoZero"/>
        <c:auto val="1"/>
        <c:lblAlgn val="ctr"/>
        <c:lblOffset val="100"/>
      </c:catAx>
      <c:valAx>
        <c:axId val="74505600"/>
        <c:scaling>
          <c:orientation val="minMax"/>
        </c:scaling>
        <c:axPos val="l"/>
        <c:majorGridlines/>
        <c:numFmt formatCode="0%" sourceLinked="1"/>
        <c:tickLblPos val="nextTo"/>
        <c:crossAx val="7450406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D0CD9B-98FF-4B8E-95A6-DD7E4645E7F0}" type="datetimeFigureOut">
              <a:rPr lang="ru-RU" smtClean="0"/>
              <a:pPr/>
              <a:t>14.04.2009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E30669-2828-4DCE-83D2-D387C72B5FE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30669-2828-4DCE-83D2-D387C72B5FE3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30669-2828-4DCE-83D2-D387C72B5FE3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571AB-CD40-4EB0-B070-52A108DA09DA}" type="datetimeFigureOut">
              <a:rPr lang="ru-RU" smtClean="0"/>
              <a:pPr/>
              <a:t>14.04.2009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AF6A0-9323-4F3D-B105-0F6DBE4AC9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571AB-CD40-4EB0-B070-52A108DA09DA}" type="datetimeFigureOut">
              <a:rPr lang="ru-RU" smtClean="0"/>
              <a:pPr/>
              <a:t>14.04.2009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AF6A0-9323-4F3D-B105-0F6DBE4AC9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571AB-CD40-4EB0-B070-52A108DA09DA}" type="datetimeFigureOut">
              <a:rPr lang="ru-RU" smtClean="0"/>
              <a:pPr/>
              <a:t>14.04.2009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AF6A0-9323-4F3D-B105-0F6DBE4AC9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571AB-CD40-4EB0-B070-52A108DA09DA}" type="datetimeFigureOut">
              <a:rPr lang="ru-RU" smtClean="0"/>
              <a:pPr/>
              <a:t>14.04.2009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AF6A0-9323-4F3D-B105-0F6DBE4AC9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571AB-CD40-4EB0-B070-52A108DA09DA}" type="datetimeFigureOut">
              <a:rPr lang="ru-RU" smtClean="0"/>
              <a:pPr/>
              <a:t>14.04.2009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8EAF6A0-9323-4F3D-B105-0F6DBE4AC9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571AB-CD40-4EB0-B070-52A108DA09DA}" type="datetimeFigureOut">
              <a:rPr lang="ru-RU" smtClean="0"/>
              <a:pPr/>
              <a:t>14.04.2009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AF6A0-9323-4F3D-B105-0F6DBE4AC9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571AB-CD40-4EB0-B070-52A108DA09DA}" type="datetimeFigureOut">
              <a:rPr lang="ru-RU" smtClean="0"/>
              <a:pPr/>
              <a:t>14.04.2009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AF6A0-9323-4F3D-B105-0F6DBE4AC9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571AB-CD40-4EB0-B070-52A108DA09DA}" type="datetimeFigureOut">
              <a:rPr lang="ru-RU" smtClean="0"/>
              <a:pPr/>
              <a:t>14.04.2009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AF6A0-9323-4F3D-B105-0F6DBE4AC9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571AB-CD40-4EB0-B070-52A108DA09DA}" type="datetimeFigureOut">
              <a:rPr lang="ru-RU" smtClean="0"/>
              <a:pPr/>
              <a:t>14.04.2009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AF6A0-9323-4F3D-B105-0F6DBE4AC9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571AB-CD40-4EB0-B070-52A108DA09DA}" type="datetimeFigureOut">
              <a:rPr lang="ru-RU" smtClean="0"/>
              <a:pPr/>
              <a:t>14.04.2009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AF6A0-9323-4F3D-B105-0F6DBE4AC9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571AB-CD40-4EB0-B070-52A108DA09DA}" type="datetimeFigureOut">
              <a:rPr lang="ru-RU" smtClean="0"/>
              <a:pPr/>
              <a:t>14.04.2009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AF6A0-9323-4F3D-B105-0F6DBE4AC9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C0571AB-CD40-4EB0-B070-52A108DA09DA}" type="datetimeFigureOut">
              <a:rPr lang="ru-RU" smtClean="0"/>
              <a:pPr/>
              <a:t>14.04.2009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8EAF6A0-9323-4F3D-B105-0F6DBE4AC98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>
    <p:random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gi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8596" y="1500174"/>
            <a:ext cx="835824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/>
              <a:t>Духовно-нравственное воспитание детей  </a:t>
            </a:r>
            <a:r>
              <a:rPr lang="ru-RU" sz="4000" b="1" dirty="0" smtClean="0"/>
              <a:t>и молодёжи </a:t>
            </a:r>
            <a:r>
              <a:rPr lang="ru-RU" sz="4000" b="1" dirty="0"/>
              <a:t>в условиях муниципалитета</a:t>
            </a:r>
            <a:r>
              <a:rPr lang="ru-RU" sz="4000" b="1" dirty="0" smtClean="0"/>
              <a:t>:</a:t>
            </a:r>
          </a:p>
          <a:p>
            <a:pPr algn="ctr"/>
            <a:r>
              <a:rPr lang="ru-RU" sz="4000" b="1" dirty="0" smtClean="0"/>
              <a:t> </a:t>
            </a:r>
            <a:r>
              <a:rPr lang="ru-RU" sz="4000" b="1" dirty="0"/>
              <a:t>опыт решения проблемы, возможные </a:t>
            </a:r>
            <a:r>
              <a:rPr lang="ru-RU" sz="4000" b="1" dirty="0" smtClean="0"/>
              <a:t>перспективы</a:t>
            </a:r>
            <a:endParaRPr lang="ru-RU" sz="4000" dirty="0"/>
          </a:p>
          <a:p>
            <a:pPr algn="ctr"/>
            <a:endParaRPr lang="ru-RU" sz="40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28604"/>
            <a:ext cx="885828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360363" algn="just">
              <a:buFont typeface="Wingdings" pitchFamily="2" charset="2"/>
              <a:buChar char="ü"/>
              <a:tabLst>
                <a:tab pos="719138" algn="l"/>
              </a:tabLst>
            </a:pPr>
            <a:r>
              <a:rPr lang="ru-RU" sz="2800" dirty="0" smtClean="0"/>
              <a:t>Духовно-нравственное воспитание и образование  в учреждения  дошкольного, общего, дополнительного  высшего образования.</a:t>
            </a:r>
          </a:p>
          <a:p>
            <a:pPr marL="360363" indent="-360363" algn="just">
              <a:buFont typeface="Wingdings" pitchFamily="2" charset="2"/>
              <a:buChar char="ü"/>
            </a:pPr>
            <a:r>
              <a:rPr lang="ru-RU" sz="2800" dirty="0" smtClean="0"/>
              <a:t>Противодействие распространению в среде детей, подростков, молодежи пороков алкоголизма, наркомании, распущенности и насилия.</a:t>
            </a:r>
          </a:p>
          <a:p>
            <a:pPr marL="360363" indent="-360363" algn="just">
              <a:buFont typeface="Wingdings" pitchFamily="2" charset="2"/>
              <a:buChar char="ü"/>
            </a:pPr>
            <a:r>
              <a:rPr lang="ru-RU" sz="2800" dirty="0" smtClean="0"/>
              <a:t>Совершенствование подготовки и повышение квалификации кадров (система образования, здравоохранения, культуры, социальной сферы) по вопросам духовно-нравственного воспитания детей и молодежи, духовно-нравственного просвещения населения.</a:t>
            </a:r>
            <a:endParaRPr lang="ru-RU" sz="28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00108"/>
            <a:ext cx="878684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19138" indent="-719138" algn="just">
              <a:buFont typeface="Wingdings" pitchFamily="2" charset="2"/>
              <a:buChar char="ü"/>
            </a:pPr>
            <a:r>
              <a:rPr lang="ru-RU" sz="2800" dirty="0" smtClean="0"/>
              <a:t>Социальное служение и благотворительные акции</a:t>
            </a:r>
          </a:p>
          <a:p>
            <a:pPr marL="719138" indent="-719138" algn="just">
              <a:buFont typeface="Wingdings" pitchFamily="2" charset="2"/>
              <a:buChar char="ü"/>
            </a:pPr>
            <a:r>
              <a:rPr lang="ru-RU" sz="2800" dirty="0" smtClean="0"/>
              <a:t>Подготовка </a:t>
            </a:r>
            <a:r>
              <a:rPr lang="ru-RU" sz="2800" dirty="0"/>
              <a:t>молодежи к воинской службе, попечение о воинах, забота о ветеранах войны, труда, вооруженных сил, правоохранительных органов.</a:t>
            </a:r>
          </a:p>
          <a:p>
            <a:pPr marL="719138" indent="-719138" algn="just">
              <a:buFont typeface="Wingdings" pitchFamily="2" charset="2"/>
              <a:buChar char="ü"/>
            </a:pPr>
            <a:r>
              <a:rPr lang="ru-RU" sz="2800" dirty="0" smtClean="0"/>
              <a:t>Противодействие </a:t>
            </a:r>
            <a:r>
              <a:rPr lang="ru-RU" sz="2800" dirty="0"/>
              <a:t>распространению и негативному влиянию на подрастающее поколение  тоталитарных </a:t>
            </a:r>
            <a:r>
              <a:rPr lang="ru-RU" sz="2800" dirty="0" err="1"/>
              <a:t>декструктивных</a:t>
            </a:r>
            <a:r>
              <a:rPr lang="ru-RU" sz="2800" dirty="0"/>
              <a:t> сект, иностранных религиозных миссионеров.</a:t>
            </a:r>
          </a:p>
          <a:p>
            <a:endParaRPr lang="ru-RU" sz="28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-71462"/>
            <a:ext cx="8429684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dirty="0" smtClean="0"/>
          </a:p>
          <a:p>
            <a:endParaRPr lang="ru-RU" sz="2000" dirty="0" smtClean="0"/>
          </a:p>
          <a:p>
            <a:r>
              <a:rPr lang="ru-RU" sz="2400" b="1" dirty="0" smtClean="0"/>
              <a:t>                                </a:t>
            </a:r>
            <a:r>
              <a:rPr lang="ru-RU" sz="3200" b="1" dirty="0" smtClean="0"/>
              <a:t>Участники Программы</a:t>
            </a:r>
            <a:endParaRPr lang="ru-RU" sz="2400" b="1" dirty="0" smtClean="0"/>
          </a:p>
          <a:p>
            <a:endParaRPr lang="ru-RU" sz="2400" b="1" dirty="0" smtClean="0"/>
          </a:p>
          <a:p>
            <a:pPr marL="719138" indent="-719138" algn="just">
              <a:buFont typeface="Wingdings" pitchFamily="2" charset="2"/>
              <a:buChar char="Ø"/>
            </a:pPr>
            <a:r>
              <a:rPr lang="ru-RU" sz="2000" b="1" dirty="0" smtClean="0"/>
              <a:t>МУ «Управление образования Администрации г. Прокопьевска»</a:t>
            </a:r>
          </a:p>
          <a:p>
            <a:pPr marL="719138" indent="-719138" algn="just">
              <a:buFont typeface="Wingdings" pitchFamily="2" charset="2"/>
              <a:buChar char="Ø"/>
            </a:pPr>
            <a:r>
              <a:rPr lang="ru-RU" sz="2000" b="1" dirty="0" smtClean="0"/>
              <a:t>МУ «Управление по культуре Администрации г. Прокопьевска»</a:t>
            </a:r>
          </a:p>
          <a:p>
            <a:pPr marL="719138" indent="-719138" algn="just">
              <a:buFont typeface="Wingdings" pitchFamily="2" charset="2"/>
              <a:buChar char="Ø"/>
            </a:pPr>
            <a:r>
              <a:rPr lang="ru-RU" sz="2000" b="1" dirty="0" smtClean="0"/>
              <a:t>МУ «Управление здравоохранения Администрации     г.Прокопьевска»</a:t>
            </a:r>
          </a:p>
          <a:p>
            <a:pPr marL="719138" indent="-719138" algn="just">
              <a:buFont typeface="Wingdings" pitchFamily="2" charset="2"/>
              <a:buChar char="Ø"/>
            </a:pPr>
            <a:r>
              <a:rPr lang="ru-RU" sz="2000" b="1" dirty="0" smtClean="0"/>
              <a:t>МУ «Управление по физической культуре и спорту  Администрации г. Прокопьевска»</a:t>
            </a:r>
          </a:p>
          <a:p>
            <a:pPr marL="719138" indent="-719138" algn="just">
              <a:buFont typeface="Wingdings" pitchFamily="2" charset="2"/>
              <a:buChar char="Ø"/>
            </a:pPr>
            <a:r>
              <a:rPr lang="ru-RU" sz="2000" b="1" dirty="0" smtClean="0"/>
              <a:t>Комитет социальной защиты населения Администрации                        г. Прокопьевска</a:t>
            </a:r>
          </a:p>
          <a:p>
            <a:pPr marL="719138" indent="-719138" algn="just">
              <a:buFont typeface="Wingdings" pitchFamily="2" charset="2"/>
              <a:buChar char="Ø"/>
            </a:pPr>
            <a:r>
              <a:rPr lang="ru-RU" sz="2000" b="1" dirty="0" smtClean="0"/>
              <a:t>Отдел по молодёжной политике и туризму Администрации </a:t>
            </a:r>
          </a:p>
          <a:p>
            <a:pPr marL="719138" indent="-719138" algn="just"/>
            <a:r>
              <a:rPr lang="ru-RU" sz="2000" b="1" dirty="0" smtClean="0"/>
              <a:t>	г. Прокопьевска</a:t>
            </a:r>
          </a:p>
          <a:p>
            <a:pPr marL="719138" indent="-719138" algn="just">
              <a:buFont typeface="Wingdings" pitchFamily="2" charset="2"/>
              <a:buChar char="Ø"/>
            </a:pPr>
            <a:r>
              <a:rPr lang="ru-RU" sz="2000" b="1" dirty="0" smtClean="0"/>
              <a:t>Базовые образовательные учреждения, творческие объединения педагогов</a:t>
            </a:r>
          </a:p>
          <a:p>
            <a:pPr marL="719138" indent="-719138" algn="just">
              <a:buFont typeface="Wingdings" pitchFamily="2" charset="2"/>
              <a:buChar char="Ø"/>
            </a:pPr>
            <a:r>
              <a:rPr lang="ru-RU" sz="2000" b="1" dirty="0" smtClean="0"/>
              <a:t>Филиалы вузов, техникумы, профессиональные  училища</a:t>
            </a:r>
          </a:p>
          <a:p>
            <a:pPr marL="719138" indent="-719138" algn="just">
              <a:buFont typeface="Wingdings" pitchFamily="2" charset="2"/>
              <a:buChar char="Ø"/>
            </a:pPr>
            <a:r>
              <a:rPr lang="ru-RU" sz="2000" b="1" dirty="0" smtClean="0"/>
              <a:t>Общественные организации</a:t>
            </a:r>
          </a:p>
          <a:p>
            <a:pPr marL="719138" indent="-719138" algn="just">
              <a:buFont typeface="Wingdings" pitchFamily="2" charset="2"/>
              <a:buChar char="Ø"/>
            </a:pPr>
            <a:r>
              <a:rPr lang="ru-RU" sz="2000" b="1" dirty="0" smtClean="0"/>
              <a:t>Военный комиссариат г. Прокопьевска</a:t>
            </a:r>
          </a:p>
          <a:p>
            <a:pPr marL="719138" indent="-719138" algn="just">
              <a:buFont typeface="Wingdings" pitchFamily="2" charset="2"/>
              <a:buChar char="Ø"/>
            </a:pPr>
            <a:r>
              <a:rPr lang="ru-RU" sz="2000" b="1" dirty="0" smtClean="0"/>
              <a:t>УВД</a:t>
            </a:r>
          </a:p>
          <a:p>
            <a:endParaRPr lang="ru-RU" sz="2000" b="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14290"/>
            <a:ext cx="8572560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О</a:t>
            </a:r>
            <a:r>
              <a:rPr lang="ru-RU" sz="3200" dirty="0" smtClean="0"/>
              <a:t>сновные этапы </a:t>
            </a:r>
            <a:r>
              <a:rPr lang="ru-RU" sz="3200" dirty="0"/>
              <a:t>реализации </a:t>
            </a:r>
            <a:r>
              <a:rPr lang="ru-RU" sz="3200" dirty="0" smtClean="0"/>
              <a:t>Программы</a:t>
            </a:r>
          </a:p>
          <a:p>
            <a:pPr algn="just">
              <a:spcBef>
                <a:spcPts val="1200"/>
              </a:spcBef>
            </a:pPr>
            <a:r>
              <a:rPr lang="ru-RU" sz="2800" b="1" i="1" dirty="0" smtClean="0"/>
              <a:t>Первый </a:t>
            </a:r>
            <a:r>
              <a:rPr lang="ru-RU" sz="2800" b="1" i="1" dirty="0"/>
              <a:t>этап </a:t>
            </a:r>
            <a:r>
              <a:rPr lang="ru-RU" sz="2800" dirty="0"/>
              <a:t>– 2007-2010 гг. нацелен на стабилизацию воспитательной системы в городе и создание условий для перехода в режим её поступательного позитивного изменения.</a:t>
            </a:r>
          </a:p>
          <a:p>
            <a:pPr algn="just">
              <a:spcBef>
                <a:spcPts val="1200"/>
              </a:spcBef>
            </a:pPr>
            <a:r>
              <a:rPr lang="ru-RU" sz="2800" b="1" i="1" dirty="0"/>
              <a:t>Второй этап </a:t>
            </a:r>
            <a:r>
              <a:rPr lang="ru-RU" sz="2800" dirty="0"/>
              <a:t>– 2010-2011 гг. – нацелен на обеспечение перехода в режим стабильного эффективного функционирования институтов воспитания за счёт обеспечения позитивного социального фона развития духовно-нравственного воспитания населения города. Критерии и механизмы мониторинга диагностики уровня духовного здоровья горожан ещё предстоит детально проработать – это работа на ближайшую перспективу.</a:t>
            </a:r>
          </a:p>
          <a:p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14290"/>
            <a:ext cx="8715436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Социологическое исследование  процесса духовно-нравственного воспитания в системе школьного образования   г.  Прокопьевска </a:t>
            </a:r>
          </a:p>
          <a:p>
            <a:pPr algn="ctr"/>
            <a:r>
              <a:rPr lang="ru-RU" sz="2800" dirty="0" smtClean="0"/>
              <a:t>       2007-2008 годы</a:t>
            </a:r>
          </a:p>
          <a:p>
            <a:pPr algn="ctr">
              <a:spcAft>
                <a:spcPts val="1200"/>
              </a:spcAft>
            </a:pPr>
            <a:r>
              <a:rPr lang="ru-RU" sz="2400" dirty="0" smtClean="0"/>
              <a:t>Проведено кафедрой социологических наук Кемеровского государственного университета </a:t>
            </a:r>
          </a:p>
          <a:p>
            <a:pPr algn="just"/>
            <a:r>
              <a:rPr lang="ru-RU" sz="2800" b="1" dirty="0" smtClean="0"/>
              <a:t>Цель исследования: </a:t>
            </a:r>
            <a:r>
              <a:rPr lang="ru-RU" sz="2400" dirty="0" smtClean="0"/>
              <a:t>изучение состояния духовно-нравственного воспитания в системе школьного образования.</a:t>
            </a:r>
          </a:p>
          <a:p>
            <a:pPr algn="just"/>
            <a:r>
              <a:rPr lang="ru-RU" sz="2800" b="1" dirty="0" smtClean="0"/>
              <a:t>Объект </a:t>
            </a:r>
            <a:r>
              <a:rPr lang="ru-RU" sz="2800" b="1" dirty="0"/>
              <a:t>исследования</a:t>
            </a:r>
            <a:r>
              <a:rPr lang="ru-RU" sz="2800" dirty="0"/>
              <a:t>: </a:t>
            </a:r>
            <a:r>
              <a:rPr lang="ru-RU" sz="2400" dirty="0"/>
              <a:t>школьники </a:t>
            </a:r>
            <a:r>
              <a:rPr lang="ru-RU" sz="2400" dirty="0" smtClean="0"/>
              <a:t>старших классов</a:t>
            </a:r>
            <a:r>
              <a:rPr lang="ru-RU" sz="2400" dirty="0"/>
              <a:t>, педагоги, родители, специалисты управления </a:t>
            </a:r>
            <a:r>
              <a:rPr lang="ru-RU" sz="2400" dirty="0" smtClean="0"/>
              <a:t>образования, администрация образовательных учреждений </a:t>
            </a:r>
            <a:r>
              <a:rPr lang="ru-RU" sz="2400" dirty="0"/>
              <a:t>г. Прокопьевска</a:t>
            </a:r>
            <a:r>
              <a:rPr lang="ru-RU" sz="2400" dirty="0" smtClean="0"/>
              <a:t>.</a:t>
            </a:r>
          </a:p>
          <a:p>
            <a:pPr algn="just"/>
            <a:r>
              <a:rPr lang="ru-RU" sz="2800" b="1" dirty="0" smtClean="0"/>
              <a:t>Предмет исследования</a:t>
            </a:r>
            <a:r>
              <a:rPr lang="ru-RU" sz="2800" dirty="0"/>
              <a:t>: </a:t>
            </a:r>
            <a:r>
              <a:rPr lang="ru-RU" sz="2400" dirty="0"/>
              <a:t>оценка организации процесса духовно-нравственного воспитания в муниципальных образовательных учреждениях </a:t>
            </a:r>
            <a:r>
              <a:rPr lang="ru-RU" sz="2400" dirty="0" smtClean="0"/>
              <a:t>школьниками  г</a:t>
            </a:r>
            <a:r>
              <a:rPr lang="ru-RU" sz="2400" dirty="0"/>
              <a:t>. Прокопьевска</a:t>
            </a:r>
            <a:r>
              <a:rPr lang="ru-RU" sz="2400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85728"/>
            <a:ext cx="8429684" cy="6786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b="1" dirty="0" smtClean="0"/>
              <a:t>Задачи исследования</a:t>
            </a:r>
            <a:r>
              <a:rPr lang="ru-RU" sz="2800" dirty="0" smtClean="0"/>
              <a:t>: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ru-RU" sz="2400" dirty="0" smtClean="0"/>
              <a:t>Изучить отношение к состоянию процесса ДНВ родителей, педагогов школ и дошкольных образовательных учреждений,  администрации образовательных учреждений, представителей муниципального органа управления образованием.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ru-RU" sz="2400" dirty="0" smtClean="0"/>
              <a:t>Проанализировать роль семьи, школы, церкви, </a:t>
            </a:r>
            <a:r>
              <a:rPr lang="ru-RU" sz="2400" dirty="0" err="1" smtClean="0"/>
              <a:t>культурно-досуговых</a:t>
            </a:r>
            <a:r>
              <a:rPr lang="ru-RU" sz="2400" dirty="0" smtClean="0"/>
              <a:t> учреждений в организации ДНВ.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ru-RU" sz="2400" dirty="0" smtClean="0"/>
              <a:t>Рассмотреть факторы, влияющие на организацию процесса ДНВ.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ru-RU" sz="2400" dirty="0" smtClean="0"/>
              <a:t>Выявить представления о ДНВ у родителей и учителей.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ru-RU" sz="2400" dirty="0" smtClean="0"/>
              <a:t>Определить оценку организации ДНВ, данную школьниками и родителями.</a:t>
            </a:r>
          </a:p>
          <a:p>
            <a:pPr>
              <a:spcBef>
                <a:spcPts val="600"/>
              </a:spcBef>
            </a:pPr>
            <a:r>
              <a:rPr lang="ru-RU" sz="2400" b="1" dirty="0" smtClean="0"/>
              <a:t>Методы исследования</a:t>
            </a:r>
            <a:r>
              <a:rPr lang="ru-RU" sz="2400" dirty="0" smtClean="0"/>
              <a:t>: структурированное интервью.</a:t>
            </a:r>
          </a:p>
          <a:p>
            <a:r>
              <a:rPr lang="ru-RU" sz="2400" b="1" dirty="0" smtClean="0"/>
              <a:t>Эмпирическая база исследования</a:t>
            </a:r>
            <a:r>
              <a:rPr lang="ru-RU" sz="2400" dirty="0" smtClean="0"/>
              <a:t>: школы г. Прокопьевска, управление  образования г. Прокопьевска 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428604"/>
            <a:ext cx="778674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3200" b="1" dirty="0" smtClean="0"/>
              <a:t>Методики исследования:</a:t>
            </a:r>
            <a:endParaRPr lang="ru-RU" sz="3200" dirty="0"/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/>
              <a:t> </a:t>
            </a:r>
            <a:r>
              <a:rPr lang="ru-RU" sz="2400" dirty="0"/>
              <a:t>Изучение оценки организации духовно-нравственного воспитания старшими школьниками (октябрь, 2007 г., интервью, 314 чел. – 100%).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/>
              <a:t>Изучение </a:t>
            </a:r>
            <a:r>
              <a:rPr lang="ru-RU" sz="2400" dirty="0"/>
              <a:t>оценки организации духовно-нравственного воспитания родителями (октябрь-декабрь, 2007 г., интервью, 4535 чел. – 100%).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/>
              <a:t>Изучение </a:t>
            </a:r>
            <a:r>
              <a:rPr lang="ru-RU" sz="2400" dirty="0"/>
              <a:t>оценки организации духовно-нравственного воспитания педагогическими работниками (октябрь-декабрь, 2007 г., интервью, 1333 чел. – 100%).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/>
              <a:t> </a:t>
            </a:r>
            <a:r>
              <a:rPr lang="ru-RU" sz="2400" dirty="0"/>
              <a:t>Изучение оценки организации духовно-нравственного воспитания </a:t>
            </a:r>
            <a:r>
              <a:rPr lang="ru-RU" sz="2400" dirty="0" smtClean="0"/>
              <a:t>администрацией школ, работниками </a:t>
            </a:r>
            <a:r>
              <a:rPr lang="ru-RU" sz="2400" dirty="0"/>
              <a:t>управления образования  города (январь-февраль, 2008 г., интервью, 209 чел. – 100%).</a:t>
            </a:r>
          </a:p>
          <a:p>
            <a:endParaRPr lang="ru-RU" sz="24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642910" y="571480"/>
          <a:ext cx="8215370" cy="59293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85786" y="142852"/>
            <a:ext cx="800105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Оценка </a:t>
            </a:r>
            <a:r>
              <a:rPr lang="ru-RU" sz="2400" b="1" dirty="0"/>
              <a:t>наличия проблемы организации ДНВ в образовательных </a:t>
            </a:r>
            <a:endParaRPr lang="ru-RU" sz="2400" dirty="0"/>
          </a:p>
          <a:p>
            <a:pPr algn="ctr"/>
            <a:r>
              <a:rPr lang="ru-RU" sz="2400" b="1" dirty="0"/>
              <a:t>учреждениях г. </a:t>
            </a:r>
            <a:r>
              <a:rPr lang="ru-RU" sz="2400" b="1" dirty="0" smtClean="0"/>
              <a:t>Прокопьевска</a:t>
            </a:r>
            <a:endParaRPr lang="ru-RU" sz="2400" dirty="0"/>
          </a:p>
          <a:p>
            <a:r>
              <a:rPr lang="ru-RU" sz="2000" b="1" dirty="0"/>
              <a:t> (Интервью, 4535 чел – 100 %; 1333 чел. – 100 %; 209 чел – 100 %;  314 чел. – 100 </a:t>
            </a:r>
            <a:r>
              <a:rPr lang="ru-RU" sz="2000" b="1" dirty="0" smtClean="0"/>
              <a:t>% соответственно по  </a:t>
            </a:r>
            <a:r>
              <a:rPr lang="ru-RU" sz="2000" b="1" dirty="0"/>
              <a:t>категориям </a:t>
            </a:r>
            <a:r>
              <a:rPr lang="ru-RU" sz="2000" b="1" dirty="0" smtClean="0"/>
              <a:t> респондентов</a:t>
            </a:r>
            <a:r>
              <a:rPr lang="ru-RU" sz="2000" b="1" dirty="0"/>
              <a:t>)</a:t>
            </a:r>
            <a:endParaRPr lang="ru-RU" sz="2000" dirty="0"/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00034" y="2000240"/>
          <a:ext cx="8358246" cy="4638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2942"/>
                <a:gridCol w="2143140"/>
                <a:gridCol w="1571636"/>
                <a:gridCol w="1214446"/>
                <a:gridCol w="1214446"/>
                <a:gridCol w="1571636"/>
              </a:tblGrid>
              <a:tr h="426720">
                <a:tc>
                  <a:txBody>
                    <a:bodyPr/>
                    <a:lstStyle/>
                    <a:p>
                      <a:pPr indent="-228600"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№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Варианты оценки проблемы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just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Администрация школ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педагоги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родители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школьники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indent="-228600"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1.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Есть 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существенные проблемы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ctr"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 indent="-228600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71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ctr"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 indent="-228600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64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ctr"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 indent="-228600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58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ctr"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 indent="-228600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47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indent="-228600"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2.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Проблемы оперативно решаются администрацией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ctr"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  <a:p>
                      <a:pPr indent="-228600"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22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ctr"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  <a:p>
                      <a:pPr indent="-228600"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21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ctr"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  <a:p>
                      <a:pPr indent="-228600"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15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ctr"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  <a:p>
                      <a:pPr indent="-228600"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14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indent="-228600"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3.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just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Это 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не основная проблема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5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21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indent="-228600"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4.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Такой проблемы нет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0,4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15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indent="-228600"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5.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just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Нет 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ответа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0,4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0"/>
            <a:ext cx="85011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Понимание смысла процесса духовно-нравственного воспитания жителями г. Прокопьевска. </a:t>
            </a:r>
            <a:endParaRPr lang="ru-RU" sz="2400" dirty="0" smtClean="0"/>
          </a:p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85720" y="857232"/>
          <a:ext cx="8501123" cy="58031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2048"/>
                <a:gridCol w="2168282"/>
                <a:gridCol w="2071702"/>
                <a:gridCol w="1214446"/>
                <a:gridCol w="1214446"/>
                <a:gridCol w="1500199"/>
              </a:tblGrid>
              <a:tr h="611189">
                <a:tc>
                  <a:txBody>
                    <a:bodyPr/>
                    <a:lstStyle/>
                    <a:p>
                      <a:pPr indent="-228600"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№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Варианты ответов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администрация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педагоги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родители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школьники</a:t>
                      </a:r>
                    </a:p>
                  </a:txBody>
                  <a:tcPr marL="68580" marR="68580" marT="0" marB="0"/>
                </a:tc>
              </a:tr>
              <a:tr h="916784">
                <a:tc>
                  <a:txBody>
                    <a:bodyPr/>
                    <a:lstStyle/>
                    <a:p>
                      <a:pPr indent="-228600"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1.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l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Это 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воспитание морали, этики, </a:t>
                      </a:r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  <a:p>
                      <a:pPr indent="-228600" algn="l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совести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ctr">
                        <a:spcAft>
                          <a:spcPts val="0"/>
                        </a:spcAft>
                      </a:pP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  <a:p>
                      <a:pPr indent="-22860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44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ctr">
                        <a:spcAft>
                          <a:spcPts val="0"/>
                        </a:spcAft>
                      </a:pP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  <a:p>
                      <a:pPr indent="-22860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41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ctr">
                        <a:spcAft>
                          <a:spcPts val="0"/>
                        </a:spcAft>
                      </a:pP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  <a:p>
                      <a:pPr indent="-22860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39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ctr">
                        <a:spcAft>
                          <a:spcPts val="0"/>
                        </a:spcAft>
                      </a:pP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  <a:p>
                      <a:pPr indent="-22860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34</a:t>
                      </a:r>
                    </a:p>
                  </a:txBody>
                  <a:tcPr marL="68580" marR="68580" marT="0" marB="0"/>
                </a:tc>
              </a:tr>
              <a:tr h="611189">
                <a:tc>
                  <a:txBody>
                    <a:bodyPr/>
                    <a:lstStyle/>
                    <a:p>
                      <a:pPr indent="-228600"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2.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l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Это 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воспитание культуры человека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ctr"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Times New Roman"/>
                      </a:endParaRPr>
                    </a:p>
                    <a:p>
                      <a:pPr indent="-228600"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31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ctr"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Times New Roman"/>
                      </a:endParaRPr>
                    </a:p>
                    <a:p>
                      <a:pPr indent="-228600"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31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ctr"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Times New Roman"/>
                      </a:endParaRPr>
                    </a:p>
                    <a:p>
                      <a:pPr indent="-228600"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21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ctr"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Times New Roman"/>
                      </a:endParaRPr>
                    </a:p>
                    <a:p>
                      <a:pPr indent="-228600"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33</a:t>
                      </a:r>
                    </a:p>
                  </a:txBody>
                  <a:tcPr marL="68580" marR="68580" marT="0" marB="0"/>
                </a:tc>
              </a:tr>
              <a:tr h="916784">
                <a:tc>
                  <a:txBody>
                    <a:bodyPr/>
                    <a:lstStyle/>
                    <a:p>
                      <a:pPr indent="-228600"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3.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l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Это аспект 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религиозного воспитания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ctr"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  <a:p>
                      <a:pPr indent="-228600"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ctr"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  <a:p>
                      <a:pPr indent="-228600"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ctr"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  <a:p>
                      <a:pPr indent="-228600"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7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ctr"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  <a:p>
                      <a:pPr indent="-228600"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12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916784">
                <a:tc>
                  <a:txBody>
                    <a:bodyPr/>
                    <a:lstStyle/>
                    <a:p>
                      <a:pPr indent="-228600"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4.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l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Это 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духовное просвещение молодежи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ctr"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  <a:p>
                      <a:pPr indent="-228600"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15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ctr"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  <a:p>
                      <a:pPr indent="-228600"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8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ctr"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  <a:p>
                      <a:pPr indent="-228600"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11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ctr"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  <a:p>
                      <a:pPr indent="-228600"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20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916784">
                <a:tc>
                  <a:txBody>
                    <a:bodyPr/>
                    <a:lstStyle/>
                    <a:p>
                      <a:pPr indent="-228600"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5.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l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Это 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приобщение к догматам православной церкви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ctr"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 indent="-228600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9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ctr"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 indent="-228600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ctr"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 indent="-228600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ctr"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 indent="-228600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11189">
                <a:tc>
                  <a:txBody>
                    <a:bodyPr/>
                    <a:lstStyle/>
                    <a:p>
                      <a:pPr indent="-228600"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6.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l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Это 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воспитание души человека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13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22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28600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13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57290" y="2214554"/>
            <a:ext cx="5500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928794" y="2000240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0" y="3786190"/>
            <a:ext cx="9144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/>
              <a:t>Сила </a:t>
            </a:r>
            <a:r>
              <a:rPr lang="ru-RU" sz="4400" b="1" i="1" dirty="0" smtClean="0"/>
              <a:t>России в </a:t>
            </a:r>
            <a:r>
              <a:rPr lang="ru-RU" sz="4400" b="1" i="1" dirty="0"/>
              <a:t>крепости </a:t>
            </a:r>
            <a:r>
              <a:rPr lang="ru-RU" sz="4400" b="1" i="1" dirty="0" smtClean="0"/>
              <a:t>духа и высокой нравственности народа</a:t>
            </a:r>
          </a:p>
          <a:p>
            <a:pPr algn="ctr"/>
            <a:r>
              <a:rPr lang="ru-RU" sz="4400" b="1" i="1" dirty="0"/>
              <a:t> </a:t>
            </a:r>
            <a:r>
              <a:rPr lang="ru-RU" sz="4400" b="1" i="1" dirty="0" smtClean="0"/>
              <a:t>                                             </a:t>
            </a:r>
            <a:endParaRPr lang="ru-RU" sz="4400" dirty="0" smtClean="0"/>
          </a:p>
          <a:p>
            <a:endParaRPr lang="ru-RU" sz="4400" dirty="0"/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9058" y="1285860"/>
            <a:ext cx="1428760" cy="1939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357158" y="357166"/>
          <a:ext cx="8501122" cy="628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428604"/>
            <a:ext cx="8072494" cy="658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Рекомендации для осуществления работы по духовно-нравственному воспитанию в </a:t>
            </a:r>
            <a:r>
              <a:rPr lang="ru-RU" sz="2800" b="1" dirty="0" smtClean="0"/>
              <a:t>городе</a:t>
            </a:r>
          </a:p>
          <a:p>
            <a:pPr algn="ctr"/>
            <a:r>
              <a:rPr lang="ru-RU" sz="2800" b="1" dirty="0" smtClean="0"/>
              <a:t>(по итогам опроса респондентов) </a:t>
            </a:r>
            <a:endParaRPr lang="ru-RU" sz="2800" b="1" dirty="0"/>
          </a:p>
          <a:p>
            <a:pPr marL="342900" lvl="0" indent="-342900" algn="just">
              <a:buFont typeface="+mj-lt"/>
              <a:buAutoNum type="arabicPeriod"/>
            </a:pPr>
            <a:r>
              <a:rPr lang="ru-RU" sz="2000" dirty="0" smtClean="0"/>
              <a:t>Объединить усилия заместителей директоров школ по внеклассной работе, преподавательского состава, возможностей старшеклассников и школьного самоуправления.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2000" dirty="0" smtClean="0"/>
              <a:t>Продумать </a:t>
            </a:r>
            <a:r>
              <a:rPr lang="ru-RU" sz="2000" dirty="0"/>
              <a:t>возможности работы лекториев и дискуссионных клубов для родителей.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2000" dirty="0" smtClean="0"/>
              <a:t>Заложить в планы работы школ и администрации города необходимость проведения научно-практических конференций с целью обмена опытом и обучения по организации ДНВ.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2000" dirty="0" smtClean="0"/>
              <a:t>Использовать </a:t>
            </a:r>
            <a:r>
              <a:rPr lang="ru-RU" sz="2000" dirty="0"/>
              <a:t>опыт учителей воскресной школы.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2000" dirty="0"/>
              <a:t>Рассмотреть возможность сотрудничества и активного привлечения представителей разных </a:t>
            </a:r>
            <a:r>
              <a:rPr lang="ru-RU" sz="2000" dirty="0" err="1"/>
              <a:t>конфессий</a:t>
            </a:r>
            <a:r>
              <a:rPr lang="ru-RU" sz="2000" dirty="0"/>
              <a:t>, использования их опыта работы с молодежью.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2000" dirty="0"/>
              <a:t>Продумать концепцию организации социальной рекламы.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000" dirty="0" smtClean="0"/>
              <a:t>Создать </a:t>
            </a:r>
            <a:r>
              <a:rPr lang="ru-RU" sz="2000" dirty="0"/>
              <a:t>форум творческих жителей города с целью выработки и поддержки </a:t>
            </a:r>
            <a:r>
              <a:rPr lang="ru-RU" sz="2000" dirty="0" err="1"/>
              <a:t>креативных</a:t>
            </a:r>
            <a:r>
              <a:rPr lang="ru-RU" sz="2000" dirty="0"/>
              <a:t> идей по совершенствованию организации духовно-нравственного воспитания молодого поколения. </a:t>
            </a:r>
          </a:p>
          <a:p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357430"/>
            <a:ext cx="857256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 </a:t>
            </a:r>
            <a:r>
              <a:rPr lang="ru-RU" sz="2400" dirty="0"/>
              <a:t>«Держать школу только на науке – это всё равно, что на арабском скакуне возить воду. Наша школа – это школа постижения глубин основных форм культуры: народной,  светской и православной. Фундамент школы – отечественная культура…Разумен двуединый процесс: освоение национальной культуры и приобщение к мировой культуре. Осознание себя как самобытной цивилизации возможно только в постижении многоликости мира». </a:t>
            </a:r>
          </a:p>
          <a:p>
            <a:endParaRPr lang="ru-RU" dirty="0"/>
          </a:p>
        </p:txBody>
      </p:sp>
      <p:pic>
        <p:nvPicPr>
          <p:cNvPr id="3" name="Рисунок 2" descr="гончаров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57167"/>
            <a:ext cx="1571636" cy="18573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71670" y="357166"/>
            <a:ext cx="65722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профессор И.Ф. Гончаров, основатель Всероссийского движения «Русская национальная школа и образование», научный руководитель  экспериментального направления</a:t>
            </a:r>
            <a:r>
              <a:rPr lang="en-US" sz="2400" dirty="0" smtClean="0"/>
              <a:t> </a:t>
            </a:r>
            <a:r>
              <a:rPr lang="ru-RU" sz="2400" dirty="0" smtClean="0"/>
              <a:t>«Русская современная школа»</a:t>
            </a:r>
            <a:endParaRPr lang="ru-RU" sz="24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500042"/>
            <a:ext cx="842968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Муниципальные </a:t>
            </a:r>
            <a:r>
              <a:rPr lang="ru-RU" sz="2800" dirty="0"/>
              <a:t>экспериментальные площадки </a:t>
            </a:r>
            <a:endParaRPr lang="ru-RU" sz="2800" dirty="0" smtClean="0"/>
          </a:p>
          <a:p>
            <a:pPr algn="ctr"/>
            <a:r>
              <a:rPr lang="ru-RU" sz="2800" dirty="0" smtClean="0"/>
              <a:t> по направлению:</a:t>
            </a:r>
          </a:p>
          <a:p>
            <a:pPr algn="ctr"/>
            <a:r>
              <a:rPr lang="ru-RU" sz="2800" dirty="0" smtClean="0"/>
              <a:t> </a:t>
            </a:r>
            <a:r>
              <a:rPr lang="ru-RU" sz="2800" b="1" i="1" dirty="0" smtClean="0"/>
              <a:t>«Формирование единого образовательного пространства на этнокультурной основе»</a:t>
            </a:r>
          </a:p>
          <a:p>
            <a:pPr algn="ctr"/>
            <a:endParaRPr lang="ru-RU" sz="2800" b="1" i="1" dirty="0" smtClean="0"/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 </a:t>
            </a:r>
            <a:r>
              <a:rPr lang="ru-RU" sz="2800" dirty="0"/>
              <a:t>МОУ </a:t>
            </a:r>
            <a:r>
              <a:rPr lang="ru-RU" sz="2800" dirty="0" smtClean="0"/>
              <a:t>«Средняя общеобразовательная школа</a:t>
            </a:r>
          </a:p>
          <a:p>
            <a:r>
              <a:rPr lang="ru-RU" sz="2800" dirty="0" smtClean="0"/>
              <a:t> № 17 </a:t>
            </a:r>
            <a:r>
              <a:rPr lang="ru-RU" sz="2800" dirty="0"/>
              <a:t>им. Кирилла и </a:t>
            </a:r>
            <a:r>
              <a:rPr lang="ru-RU" sz="2800" dirty="0" err="1" smtClean="0"/>
              <a:t>Мефодия</a:t>
            </a:r>
            <a:r>
              <a:rPr lang="ru-RU" sz="2800" dirty="0" smtClean="0"/>
              <a:t>»</a:t>
            </a:r>
          </a:p>
          <a:p>
            <a:endParaRPr lang="ru-RU" sz="2800" dirty="0" smtClean="0"/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МОУ «Гимназия </a:t>
            </a:r>
            <a:r>
              <a:rPr lang="ru-RU" sz="2800" dirty="0"/>
              <a:t>№ </a:t>
            </a:r>
            <a:r>
              <a:rPr lang="ru-RU" sz="2800" dirty="0" smtClean="0"/>
              <a:t>72» ( </a:t>
            </a:r>
            <a:r>
              <a:rPr lang="ru-RU" sz="2800" dirty="0"/>
              <a:t>русской </a:t>
            </a:r>
            <a:r>
              <a:rPr lang="ru-RU" sz="2800" dirty="0" smtClean="0"/>
              <a:t>культуры) </a:t>
            </a:r>
          </a:p>
          <a:p>
            <a:pPr>
              <a:buFont typeface="Wingdings" pitchFamily="2" charset="2"/>
              <a:buChar char="Ø"/>
            </a:pPr>
            <a:endParaRPr lang="ru-RU" sz="2800" dirty="0" smtClean="0"/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МДОУ «Центр </a:t>
            </a:r>
            <a:r>
              <a:rPr lang="ru-RU" sz="2800" dirty="0"/>
              <a:t>развития </a:t>
            </a:r>
            <a:r>
              <a:rPr lang="ru-RU" sz="2800" dirty="0" smtClean="0"/>
              <a:t>ребёнка –детский  сад № </a:t>
            </a:r>
            <a:r>
              <a:rPr lang="ru-RU" sz="2800" dirty="0"/>
              <a:t>100 </a:t>
            </a:r>
            <a:r>
              <a:rPr lang="ru-RU" sz="2800" dirty="0" smtClean="0"/>
              <a:t>«Незабудка» </a:t>
            </a:r>
            <a:endParaRPr lang="ru-RU" sz="2800" dirty="0"/>
          </a:p>
          <a:p>
            <a:endParaRPr lang="ru-RU" sz="28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714356"/>
            <a:ext cx="3633787" cy="2620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E:\фотографии для ИМЦ\Пасха 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14290"/>
            <a:ext cx="4141794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8" y="3857628"/>
            <a:ext cx="3643312" cy="250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3143248"/>
            <a:ext cx="4000528" cy="29337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фотографии для ИМЦ\Изображение 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14282" y="285728"/>
            <a:ext cx="4143404" cy="3019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3" descr="E:\фотографии для ИМЦ\DSC056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142984"/>
            <a:ext cx="4000498" cy="30003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E:\фотографии для ИМЦ\Изображение 0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66" y="3910884"/>
            <a:ext cx="4000496" cy="2947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714356"/>
            <a:ext cx="8215370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Результаты экспериментальной деятельности </a:t>
            </a:r>
            <a:r>
              <a:rPr lang="ru-RU" sz="2000" b="1" dirty="0" smtClean="0"/>
              <a:t> </a:t>
            </a:r>
            <a:r>
              <a:rPr lang="ru-RU" sz="2000" b="1" dirty="0"/>
              <a:t>базовых образовательных учреждений по проблеме духовно-нравственного воспитания подрастающего поколения </a:t>
            </a:r>
            <a:endParaRPr lang="ru-RU" sz="2000" b="1" dirty="0" smtClean="0"/>
          </a:p>
          <a:p>
            <a:pPr algn="ctr"/>
            <a:endParaRPr lang="en-US" sz="2000" b="1" dirty="0" smtClean="0"/>
          </a:p>
          <a:p>
            <a:r>
              <a:rPr lang="ru-RU" sz="2400" b="1" i="1" dirty="0" smtClean="0"/>
              <a:t>МОУ «Гимназия </a:t>
            </a:r>
            <a:r>
              <a:rPr lang="ru-RU" sz="2400" b="1" i="1" dirty="0"/>
              <a:t>№ </a:t>
            </a:r>
            <a:r>
              <a:rPr lang="ru-RU" sz="2400" b="1" i="1" dirty="0" smtClean="0"/>
              <a:t>72» </a:t>
            </a:r>
            <a:r>
              <a:rPr lang="ru-RU" sz="2400" dirty="0"/>
              <a:t>– победитель федерального конкурса общеобразовательных </a:t>
            </a:r>
            <a:r>
              <a:rPr lang="ru-RU" sz="2400" dirty="0" smtClean="0"/>
              <a:t>учреждений</a:t>
            </a:r>
            <a:r>
              <a:rPr lang="ru-RU" sz="2400" dirty="0"/>
              <a:t>, внедряющих инновационные программы, победитель регионального конкурса «60 лучших школ Кузбасса</a:t>
            </a:r>
            <a:r>
              <a:rPr lang="ru-RU" sz="2400" dirty="0" smtClean="0"/>
              <a:t>»</a:t>
            </a:r>
          </a:p>
          <a:p>
            <a:endParaRPr lang="ru-RU" sz="2400" dirty="0" smtClean="0"/>
          </a:p>
          <a:p>
            <a:r>
              <a:rPr lang="ru-RU" sz="2400" b="1" i="1" dirty="0" smtClean="0"/>
              <a:t>МОУ «Средняя общеобразовательная  </a:t>
            </a:r>
            <a:r>
              <a:rPr lang="ru-RU" sz="2400" b="1" i="1" dirty="0"/>
              <a:t>школа № 17 имени Кирилла и </a:t>
            </a:r>
            <a:r>
              <a:rPr lang="ru-RU" sz="2400" b="1" i="1" dirty="0" err="1" smtClean="0"/>
              <a:t>Мефодия</a:t>
            </a:r>
            <a:r>
              <a:rPr lang="ru-RU" sz="2400" b="1" i="1" dirty="0" smtClean="0"/>
              <a:t>»</a:t>
            </a:r>
            <a:r>
              <a:rPr lang="ru-RU" sz="2400" b="1" dirty="0" smtClean="0"/>
              <a:t> </a:t>
            </a:r>
            <a:r>
              <a:rPr lang="ru-RU" sz="2400" dirty="0"/>
              <a:t>– победитель федерального конкурса общеобразовательных учреждений, внедряющих инновационные программы, победитель в номинации «Лучшая инновационная разработка года» Всероссийского конкурса «За нравственный подвиг учителя» за 2007 год</a:t>
            </a:r>
            <a:r>
              <a:rPr lang="ru-RU" sz="2400" dirty="0" smtClean="0"/>
              <a:t>.</a:t>
            </a:r>
            <a:endParaRPr lang="ru-RU" sz="2400" dirty="0"/>
          </a:p>
          <a:p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Scan0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214290"/>
            <a:ext cx="3604384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5" descr="Scan000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14290"/>
            <a:ext cx="2333643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1736" y="2357430"/>
            <a:ext cx="3357568" cy="25581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E:\фотографии для ИМЦ\Изображение 0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2164" y="4349591"/>
            <a:ext cx="3500430" cy="25084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0" y="4352196"/>
            <a:ext cx="3428998" cy="25058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8582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 В  общеобразовательных учреждениях города осуществляется изучение предметов</a:t>
            </a:r>
          </a:p>
          <a:p>
            <a:pPr algn="ctr"/>
            <a:r>
              <a:rPr lang="ru-RU" sz="3200" dirty="0" smtClean="0"/>
              <a:t> и учебных курсов:</a:t>
            </a:r>
          </a:p>
          <a:p>
            <a:pPr algn="ctr"/>
            <a:endParaRPr lang="ru-RU" sz="2400" dirty="0" smtClean="0"/>
          </a:p>
          <a:p>
            <a:pPr marL="630238"/>
            <a:r>
              <a:rPr lang="ru-RU" sz="2400" dirty="0" smtClean="0"/>
              <a:t> «Основы православной культуры»</a:t>
            </a:r>
          </a:p>
          <a:p>
            <a:pPr marL="630238"/>
            <a:r>
              <a:rPr lang="ru-RU" sz="2400" dirty="0" smtClean="0"/>
              <a:t> «Русская философия»</a:t>
            </a:r>
          </a:p>
          <a:p>
            <a:pPr marL="630238"/>
            <a:r>
              <a:rPr lang="ru-RU" sz="2400" dirty="0" smtClean="0"/>
              <a:t> «Духовная культура»</a:t>
            </a:r>
          </a:p>
          <a:p>
            <a:pPr marL="630238"/>
            <a:r>
              <a:rPr lang="ru-RU" sz="2400" dirty="0" smtClean="0"/>
              <a:t> </a:t>
            </a:r>
            <a:r>
              <a:rPr lang="ru-RU" sz="2400" i="1" dirty="0" smtClean="0"/>
              <a:t>спецкурсы:</a:t>
            </a:r>
          </a:p>
          <a:p>
            <a:pPr marL="630238"/>
            <a:r>
              <a:rPr lang="ru-RU" sz="2400" dirty="0" smtClean="0"/>
              <a:t>«Почитание родителей»</a:t>
            </a:r>
          </a:p>
          <a:p>
            <a:pPr marL="630238"/>
            <a:r>
              <a:rPr lang="ru-RU" sz="2400" dirty="0" smtClean="0"/>
              <a:t> «Русская душа» </a:t>
            </a:r>
          </a:p>
          <a:p>
            <a:pPr marL="630238"/>
            <a:r>
              <a:rPr lang="ru-RU" sz="2400" dirty="0" smtClean="0"/>
              <a:t>«Светочи России»</a:t>
            </a:r>
            <a:endParaRPr lang="ru-RU" sz="2400" dirty="0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3571876"/>
            <a:ext cx="4258591" cy="3019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85728"/>
            <a:ext cx="9144000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 </a:t>
            </a:r>
            <a:r>
              <a:rPr lang="ru-RU" sz="3600" dirty="0" smtClean="0"/>
              <a:t>Фонд духовной культуры и образования «Новая Русь» – победитель конкурса </a:t>
            </a:r>
            <a:r>
              <a:rPr lang="ru-RU" sz="3600" dirty="0" smtClean="0"/>
              <a:t>некоммерческих  </a:t>
            </a:r>
            <a:r>
              <a:rPr lang="ru-RU" sz="3600" dirty="0" smtClean="0"/>
              <a:t>неправительственных организаций в 2008 г. </a:t>
            </a:r>
          </a:p>
          <a:p>
            <a:pPr algn="ctr"/>
            <a:r>
              <a:rPr lang="ru-RU" sz="3600" dirty="0" smtClean="0"/>
              <a:t>(гранд 1500000 руб.) </a:t>
            </a:r>
          </a:p>
          <a:p>
            <a:pPr algn="ctr"/>
            <a:r>
              <a:rPr lang="ru-RU" sz="3600" dirty="0" smtClean="0"/>
              <a:t>по теме: </a:t>
            </a:r>
            <a:r>
              <a:rPr lang="ru-RU" sz="3200" b="1" dirty="0" smtClean="0"/>
              <a:t>«Развитие системы духовно-нравственного воспитания путем применения современных методов и средств»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sz="3600" b="1" dirty="0" smtClean="0"/>
              <a:t>Одной из территорий реализации проекта выбран </a:t>
            </a:r>
          </a:p>
          <a:p>
            <a:pPr algn="ctr"/>
            <a:r>
              <a:rPr lang="ru-RU" sz="3600" b="1" dirty="0" smtClean="0"/>
              <a:t>г. Прокопьевск Кемеровской области</a:t>
            </a:r>
            <a:endParaRPr lang="ru-RU" sz="4000" b="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571744"/>
            <a:ext cx="807249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pPr algn="ctr"/>
            <a:r>
              <a:rPr lang="ru-RU" sz="3600" b="1" dirty="0" smtClean="0"/>
              <a:t>Муниципальная </a:t>
            </a:r>
            <a:r>
              <a:rPr lang="ru-RU" sz="3600" b="1" dirty="0"/>
              <a:t>целевая программа «Духовно-нравственное воспитание детей и молодёжи в г. Прокопьевске на 2008-2011 годы»</a:t>
            </a:r>
            <a:endParaRPr lang="ru-RU" sz="3600" dirty="0"/>
          </a:p>
        </p:txBody>
      </p:sp>
      <p:pic>
        <p:nvPicPr>
          <p:cNvPr id="6" name="Рисунок 5" descr="prokop.gif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428604"/>
            <a:ext cx="1428760" cy="1641566"/>
          </a:xfrm>
          <a:prstGeom prst="rect">
            <a:avLst/>
          </a:prstGeom>
        </p:spPr>
      </p:pic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071538" y="500042"/>
          <a:ext cx="1428750" cy="1541462"/>
        </p:xfrm>
        <a:graphic>
          <a:graphicData uri="http://schemas.openxmlformats.org/presentationml/2006/ole">
            <p:oleObj spid="_x0000_s1026" name="CorelDRAW" r:id="rId5" imgW="5285880" imgH="5704200" progId="CorelDRAW.Graphic.13">
              <p:embed/>
            </p:oleObj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14375"/>
            <a:ext cx="9144000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6000768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ea typeface="+mj-ea"/>
                <a:cs typeface="+mj-cs"/>
              </a:rPr>
              <a:t>Благодарим за внимание!</a:t>
            </a:r>
            <a:endParaRPr lang="ru-RU" sz="3200" kern="0" dirty="0">
              <a:effectLst>
                <a:outerShdw blurRad="38100" dist="38100" dir="2700000" algn="tl">
                  <a:srgbClr val="000000"/>
                </a:outerShdw>
              </a:effectLst>
              <a:latin typeface="Arial"/>
              <a:ea typeface="+mj-ea"/>
              <a:cs typeface="+mj-cs"/>
            </a:endParaRPr>
          </a:p>
        </p:txBody>
      </p:sp>
      <p:pic>
        <p:nvPicPr>
          <p:cNvPr id="35844" name="Picture 5" descr="E:\йййй\игры 14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142985"/>
            <a:ext cx="7000924" cy="4643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57290" y="2214554"/>
            <a:ext cx="5500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928794" y="2000240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0" y="3786190"/>
            <a:ext cx="9144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/>
              <a:t>Сила </a:t>
            </a:r>
            <a:r>
              <a:rPr lang="ru-RU" sz="4400" b="1" i="1" dirty="0" smtClean="0"/>
              <a:t>России в </a:t>
            </a:r>
            <a:r>
              <a:rPr lang="ru-RU" sz="4400" b="1" i="1" dirty="0"/>
              <a:t>крепости </a:t>
            </a:r>
            <a:r>
              <a:rPr lang="ru-RU" sz="4400" b="1" i="1" dirty="0" smtClean="0"/>
              <a:t>духа и высокой нравственности народа</a:t>
            </a:r>
          </a:p>
          <a:p>
            <a:pPr algn="ctr"/>
            <a:r>
              <a:rPr lang="ru-RU" sz="4400" b="1" i="1" dirty="0"/>
              <a:t> </a:t>
            </a:r>
            <a:r>
              <a:rPr lang="ru-RU" sz="4400" b="1" i="1" dirty="0" smtClean="0"/>
              <a:t>                                             </a:t>
            </a:r>
            <a:endParaRPr lang="ru-RU" sz="4400" dirty="0" smtClean="0"/>
          </a:p>
          <a:p>
            <a:endParaRPr lang="ru-RU" sz="4400" dirty="0"/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9058" y="1285860"/>
            <a:ext cx="1428760" cy="1939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Базовые понятия программы</a:t>
            </a:r>
          </a:p>
          <a:p>
            <a:pPr algn="ctr"/>
            <a:endParaRPr lang="ru-RU" sz="3600" b="1" dirty="0" smtClean="0"/>
          </a:p>
          <a:p>
            <a:r>
              <a:rPr lang="ru-RU" sz="3200" b="1" i="1" dirty="0" smtClean="0"/>
              <a:t>Духовно-нравственное воспитание</a:t>
            </a:r>
            <a:r>
              <a:rPr lang="ru-RU" sz="3200" b="1" dirty="0" smtClean="0"/>
              <a:t> </a:t>
            </a:r>
            <a:r>
              <a:rPr lang="ru-RU" sz="3200" dirty="0" smtClean="0"/>
              <a:t>– содействие духовно-нравственному становлению ребёнка, подростка, молодого человека, формирование у него системы базовых гуманитарных </a:t>
            </a:r>
            <a:r>
              <a:rPr lang="ru-RU" sz="3600" dirty="0" smtClean="0"/>
              <a:t>ценностей</a:t>
            </a:r>
            <a:r>
              <a:rPr lang="ru-RU" sz="3200" dirty="0" smtClean="0"/>
              <a:t>, ориентированных на приоритет прав и обязанностей человека, межкультурный диалог, активное участие детей, подростков и молодежи в общественной жизни; готовности к свободному выбору пути своего развития и ответственности за него</a:t>
            </a:r>
            <a:endParaRPr lang="ru-RU" sz="32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428604"/>
            <a:ext cx="892971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2400"/>
              </a:spcAft>
            </a:pPr>
            <a:r>
              <a:rPr lang="ru-RU" sz="3600" b="1" i="1" dirty="0" smtClean="0"/>
              <a:t>Духовно-нравственное развитие человека</a:t>
            </a:r>
            <a:r>
              <a:rPr lang="en-US" sz="3600" b="1" i="1" dirty="0" smtClean="0"/>
              <a:t> </a:t>
            </a:r>
            <a:endParaRPr lang="en-US" sz="3200" b="1" i="1" dirty="0" smtClean="0"/>
          </a:p>
          <a:p>
            <a:pPr algn="just"/>
            <a:r>
              <a:rPr lang="ru-RU" sz="3200" dirty="0" smtClean="0"/>
              <a:t>– процесс последовательного накопления качественных и количественных показателей изменений  в системе его духовных ценностей, обеспечивающих вхождение личности в </a:t>
            </a:r>
            <a:r>
              <a:rPr lang="ru-RU" sz="3200" dirty="0" err="1" smtClean="0"/>
              <a:t>социокультурную</a:t>
            </a:r>
            <a:r>
              <a:rPr lang="ru-RU" sz="3200" dirty="0" smtClean="0"/>
              <a:t> среду на основе её </a:t>
            </a:r>
            <a:r>
              <a:rPr lang="ru-RU" sz="3200" dirty="0" err="1" smtClean="0"/>
              <a:t>нравственноориентированной</a:t>
            </a:r>
            <a:r>
              <a:rPr lang="ru-RU" sz="3200" dirty="0" smtClean="0"/>
              <a:t>, </a:t>
            </a:r>
            <a:r>
              <a:rPr lang="ru-RU" sz="3200" dirty="0" err="1" smtClean="0"/>
              <a:t>креативной</a:t>
            </a:r>
            <a:r>
              <a:rPr lang="ru-RU" sz="3200" dirty="0" smtClean="0"/>
              <a:t>,    </a:t>
            </a:r>
          </a:p>
          <a:p>
            <a:pPr algn="just"/>
            <a:r>
              <a:rPr lang="ru-RU" sz="3200" dirty="0" smtClean="0"/>
              <a:t>созидательной жизнедеятельности и успешной самореализации в государстве и обществе</a:t>
            </a:r>
            <a:endParaRPr lang="ru-RU" sz="32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564" y="357166"/>
            <a:ext cx="8501154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30238" algn="just">
              <a:spcAft>
                <a:spcPts val="2400"/>
              </a:spcAft>
            </a:pPr>
            <a:r>
              <a:rPr lang="ru-RU" sz="4000" b="1" i="1" dirty="0">
                <a:ln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rgbClr val="003366"/>
                </a:solidFill>
              </a:rPr>
              <a:t>Цель Программы</a:t>
            </a:r>
            <a:r>
              <a:rPr lang="ru-RU" sz="4000" b="1" dirty="0">
                <a:ln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rgbClr val="003366"/>
                </a:solidFill>
              </a:rPr>
              <a:t>  </a:t>
            </a:r>
            <a:endParaRPr lang="ru-RU" sz="4000" b="1" dirty="0" smtClean="0"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  <a:solidFill>
                <a:srgbClr val="003366"/>
              </a:solidFill>
            </a:endParaRPr>
          </a:p>
          <a:p>
            <a:pPr algn="just"/>
            <a:r>
              <a:rPr lang="ru-RU" sz="3600" b="1" dirty="0" smtClean="0"/>
              <a:t>многократно </a:t>
            </a:r>
            <a:r>
              <a:rPr lang="ru-RU" sz="3600" b="1" dirty="0"/>
              <a:t>повысить эффективность работы по духовно-нравственному и гражданско-патриотическому воспитанию молодёжи, обеспечить развитие и укрепление системы духовно-нравственного и патриотического воспитания как одного из институтов гражданского </a:t>
            </a:r>
            <a:r>
              <a:rPr lang="ru-RU" sz="3600" b="1" dirty="0" smtClean="0"/>
              <a:t>общества</a:t>
            </a:r>
            <a:endParaRPr lang="ru-RU" sz="3600" dirty="0"/>
          </a:p>
          <a:p>
            <a:pPr algn="just"/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500042"/>
            <a:ext cx="871543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Муниципальная </a:t>
            </a:r>
            <a:r>
              <a:rPr lang="ru-RU" sz="3200" b="1" dirty="0" smtClean="0"/>
              <a:t>программа «Духовно-нравственное воспитание детей и молодёжи в городе Прокопьевске на 2008-2011 годы»</a:t>
            </a:r>
          </a:p>
          <a:p>
            <a:pPr algn="ctr"/>
            <a:endParaRPr lang="ru-RU" sz="3200" b="1" dirty="0" smtClean="0"/>
          </a:p>
          <a:p>
            <a:pPr algn="ctr"/>
            <a:r>
              <a:rPr lang="ru-RU" sz="3200" b="1" dirty="0" smtClean="0"/>
              <a:t> </a:t>
            </a:r>
            <a:r>
              <a:rPr lang="ru-RU" sz="3200" dirty="0"/>
              <a:t>реализуется при поддержке </a:t>
            </a:r>
            <a:endParaRPr lang="ru-RU" sz="3200" dirty="0" smtClean="0"/>
          </a:p>
          <a:p>
            <a:pPr algn="ctr"/>
            <a:r>
              <a:rPr lang="ru-RU" sz="3200" dirty="0" smtClean="0"/>
              <a:t>Государственного </a:t>
            </a:r>
            <a:r>
              <a:rPr lang="ru-RU" sz="3200" dirty="0"/>
              <a:t>научно-исследовательского института семьи и воспитания РАО, отделения «Русская школа» </a:t>
            </a:r>
            <a:r>
              <a:rPr lang="ru-RU" sz="3200" dirty="0" smtClean="0"/>
              <a:t>Петровской академии наук и искусств, фонда духовной культуры и образования «Новая Русь» департамента </a:t>
            </a:r>
            <a:r>
              <a:rPr lang="ru-RU" sz="3200" dirty="0"/>
              <a:t>образования и науки Кемеровской </a:t>
            </a:r>
            <a:r>
              <a:rPr lang="ru-RU" sz="3200" dirty="0" smtClean="0"/>
              <a:t>области</a:t>
            </a:r>
            <a:endParaRPr lang="ru-RU" sz="32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928813"/>
            <a:ext cx="9144000" cy="96678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i="1" dirty="0" smtClean="0">
                <a:solidFill>
                  <a:schemeClr val="tx1"/>
                </a:solidFill>
              </a:rPr>
              <a:t>Муниципальная целевая программа </a:t>
            </a:r>
            <a:br>
              <a:rPr lang="ru-RU" sz="3200" i="1" dirty="0" smtClean="0">
                <a:solidFill>
                  <a:schemeClr val="tx1"/>
                </a:solidFill>
              </a:rPr>
            </a:br>
            <a:r>
              <a:rPr lang="ru-RU" sz="3200" i="1" dirty="0" smtClean="0">
                <a:solidFill>
                  <a:schemeClr val="tx1"/>
                </a:solidFill>
              </a:rPr>
              <a:t>«Духовно-нравственное воспитание детей и молодёжи в г. Прокопьевске на 2008-2011 гг.»</a:t>
            </a:r>
            <a:r>
              <a:rPr lang="ru-RU" sz="3200" dirty="0" smtClean="0">
                <a:solidFill>
                  <a:schemeClr val="tx1"/>
                </a:solidFill>
              </a:rPr>
              <a:t> награждена Дипломом и золотой медалью  второй Всероссийской выставки-ярмарки «Святая Русь – великая Россия»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  </a:t>
            </a:r>
            <a:r>
              <a:rPr lang="ru-RU" sz="3200" b="1" dirty="0" smtClean="0">
                <a:solidFill>
                  <a:schemeClr val="tx1"/>
                </a:solidFill>
              </a:rPr>
              <a:t>2008 год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pic>
        <p:nvPicPr>
          <p:cNvPr id="33795" name="Picture 2" descr="C:\Documents and Settings\1\Мои документы\Мои рисунки\Изображение\Изображение 00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929322" y="3071810"/>
            <a:ext cx="2500330" cy="3513534"/>
          </a:xfrm>
        </p:spPr>
      </p:pic>
      <p:pic>
        <p:nvPicPr>
          <p:cNvPr id="33796" name="Picture 3" descr="C:\Documents and Settings\1\Мои документы\Мои рисунки\Изображение\Изображени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3" y="3071813"/>
            <a:ext cx="2500312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282" y="155131"/>
            <a:ext cx="8643998" cy="64171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ru-RU" sz="3200" b="1" dirty="0" smtClean="0"/>
              <a:t>     Основные направления </a:t>
            </a:r>
            <a:r>
              <a:rPr lang="ru-RU" sz="3200" b="1" dirty="0"/>
              <a:t>Программы </a:t>
            </a:r>
            <a:r>
              <a:rPr lang="ru-RU" sz="3200" b="1" dirty="0" smtClean="0"/>
              <a:t> </a:t>
            </a:r>
            <a:endParaRPr lang="ru-RU" sz="3200" b="1" dirty="0"/>
          </a:p>
          <a:p>
            <a:pPr marL="719138" indent="-719138" algn="just">
              <a:buFont typeface="Wingdings" pitchFamily="2" charset="2"/>
              <a:buChar char="ü"/>
            </a:pPr>
            <a:r>
              <a:rPr lang="ru-RU" sz="2800" dirty="0" smtClean="0"/>
              <a:t>Изучение</a:t>
            </a:r>
            <a:r>
              <a:rPr lang="ru-RU" sz="2800" dirty="0"/>
              <a:t>, обобщение и распространение опыта, накопленного в области духовно-нравственного воспитания.</a:t>
            </a:r>
          </a:p>
          <a:p>
            <a:pPr marL="719138" indent="-719138" algn="just">
              <a:buFont typeface="Wingdings" pitchFamily="2" charset="2"/>
              <a:buChar char="ü"/>
            </a:pPr>
            <a:r>
              <a:rPr lang="ru-RU" sz="2800" dirty="0" smtClean="0"/>
              <a:t>Нормативно-правовое </a:t>
            </a:r>
            <a:r>
              <a:rPr lang="ru-RU" sz="2800" dirty="0"/>
              <a:t>обеспечение процесса формирования духовного и нравственного здоровья населения.</a:t>
            </a:r>
          </a:p>
          <a:p>
            <a:pPr marL="719138" indent="-719138" algn="just">
              <a:buFont typeface="Wingdings" pitchFamily="2" charset="2"/>
              <a:buChar char="ü"/>
            </a:pPr>
            <a:r>
              <a:rPr lang="ru-RU" sz="2800" dirty="0" smtClean="0"/>
              <a:t>Информационно-просветительская </a:t>
            </a:r>
            <a:r>
              <a:rPr lang="ru-RU" sz="2800" dirty="0"/>
              <a:t>и культурно-просветительская деятельность.</a:t>
            </a:r>
          </a:p>
          <a:p>
            <a:pPr marL="719138" indent="-719138" algn="just">
              <a:buFont typeface="Wingdings" pitchFamily="2" charset="2"/>
              <a:buChar char="ü"/>
            </a:pPr>
            <a:r>
              <a:rPr lang="ru-RU" sz="2800" dirty="0" smtClean="0"/>
              <a:t>Интеграция </a:t>
            </a:r>
            <a:r>
              <a:rPr lang="ru-RU" sz="2800" dirty="0"/>
              <a:t>духовно-нравственного содержания в действующие на муниципальном уровне социально-гуманитарные программы.</a:t>
            </a:r>
          </a:p>
          <a:p>
            <a:pPr marL="719138" indent="-719138" algn="just">
              <a:buFont typeface="Wingdings" pitchFamily="2" charset="2"/>
              <a:buChar char="ü"/>
            </a:pPr>
            <a:r>
              <a:rPr lang="ru-RU" sz="2800" dirty="0" smtClean="0"/>
              <a:t>Педагогическое </a:t>
            </a:r>
            <a:r>
              <a:rPr lang="ru-RU" sz="2800" dirty="0"/>
              <a:t>сопровождение семьи в вопросах духовно-нравственного воспитания детей</a:t>
            </a:r>
            <a:r>
              <a:rPr lang="ru-RU" sz="2800" dirty="0" smtClean="0"/>
              <a:t>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738</TotalTime>
  <Words>1415</Words>
  <Application>Microsoft Office PowerPoint</Application>
  <PresentationFormat>Экран (4:3)</PresentationFormat>
  <Paragraphs>230</Paragraphs>
  <Slides>31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3" baseType="lpstr">
      <vt:lpstr>Апекс</vt:lpstr>
      <vt:lpstr>CorelDRAW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 Муниципальная целевая программа  «Духовно-нравственное воспитание детей и молодёжи в г. Прокопьевске на 2008-2011 гг.» награждена Дипломом и золотой медалью  второй Всероссийской выставки-ярмарки «Святая Русь – великая Россия»      2008 год 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клиент</cp:lastModifiedBy>
  <cp:revision>113</cp:revision>
  <dcterms:created xsi:type="dcterms:W3CDTF">2009-04-12T10:50:10Z</dcterms:created>
  <dcterms:modified xsi:type="dcterms:W3CDTF">2009-04-14T03:54:57Z</dcterms:modified>
</cp:coreProperties>
</file>